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6" r:id="rId4"/>
    <p:sldId id="258" r:id="rId5"/>
    <p:sldId id="267" r:id="rId6"/>
    <p:sldId id="259" r:id="rId7"/>
    <p:sldId id="268" r:id="rId8"/>
    <p:sldId id="262" r:id="rId9"/>
    <p:sldId id="269" r:id="rId10"/>
    <p:sldId id="260" r:id="rId11"/>
    <p:sldId id="261" r:id="rId12"/>
    <p:sldId id="263" r:id="rId13"/>
    <p:sldId id="270" r:id="rId14"/>
    <p:sldId id="271" r:id="rId1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800" b="1" dirty="0"/>
              <a:t>Lista de Espera Consulta Médica - SSO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Num Casos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Hoja1!$A$2:$A$16</c:f>
              <c:strCache>
                <c:ptCount val="15"/>
                <c:pt idx="0">
                  <c:v> Cesfam Ovejería </c:v>
                </c:pt>
                <c:pt idx="1">
                  <c:v> Hospital Base San José de Osorno </c:v>
                </c:pt>
                <c:pt idx="2">
                  <c:v> Hospital de Purranque</c:v>
                </c:pt>
                <c:pt idx="3">
                  <c:v> CRD Médico Osorno </c:v>
                </c:pt>
                <c:pt idx="4">
                  <c:v> Cesfam P. Pablo Araya</c:v>
                </c:pt>
                <c:pt idx="5">
                  <c:v> Cesfam Purranque </c:v>
                </c:pt>
                <c:pt idx="6">
                  <c:v> Cesfam Puaucho </c:v>
                </c:pt>
                <c:pt idx="7">
                  <c:v> Cesfam Entre Lagos </c:v>
                </c:pt>
                <c:pt idx="8">
                  <c:v> Cesfam San Pablo </c:v>
                </c:pt>
                <c:pt idx="9">
                  <c:v> Hospital de Puerto Octay </c:v>
                </c:pt>
                <c:pt idx="10">
                  <c:v> COSAM Oriente </c:v>
                </c:pt>
                <c:pt idx="11">
                  <c:v> Hospital Pu Mulen Quilacahuín </c:v>
                </c:pt>
                <c:pt idx="12">
                  <c:v> COSAM Rahue </c:v>
                </c:pt>
                <c:pt idx="13">
                  <c:v> Hospital de Río Negro </c:v>
                </c:pt>
                <c:pt idx="14">
                  <c:v> Cesfam Bahía Mansa </c:v>
                </c:pt>
              </c:strCache>
            </c:strRef>
          </c:cat>
          <c:val>
            <c:numRef>
              <c:f>Hoja1!$B$2:$B$16</c:f>
              <c:numCache>
                <c:formatCode>#,##0</c:formatCode>
                <c:ptCount val="15"/>
                <c:pt idx="0" formatCode="General">
                  <c:v>0</c:v>
                </c:pt>
                <c:pt idx="1">
                  <c:v>21923</c:v>
                </c:pt>
                <c:pt idx="2">
                  <c:v>1851</c:v>
                </c:pt>
                <c:pt idx="3">
                  <c:v>1357</c:v>
                </c:pt>
                <c:pt idx="4" formatCode="General">
                  <c:v>662</c:v>
                </c:pt>
                <c:pt idx="5" formatCode="General">
                  <c:v>585</c:v>
                </c:pt>
                <c:pt idx="6" formatCode="General">
                  <c:v>404</c:v>
                </c:pt>
                <c:pt idx="7" formatCode="General">
                  <c:v>391</c:v>
                </c:pt>
                <c:pt idx="8" formatCode="General">
                  <c:v>187</c:v>
                </c:pt>
                <c:pt idx="9" formatCode="General">
                  <c:v>165</c:v>
                </c:pt>
                <c:pt idx="10" formatCode="General">
                  <c:v>140</c:v>
                </c:pt>
                <c:pt idx="11" formatCode="General">
                  <c:v>106</c:v>
                </c:pt>
                <c:pt idx="12" formatCode="General">
                  <c:v>63</c:v>
                </c:pt>
                <c:pt idx="13" formatCode="General">
                  <c:v>16</c:v>
                </c:pt>
                <c:pt idx="14" formatCode="General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B9-472A-BA46-5949896569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78288"/>
        <c:axId val="177234240"/>
      </c:barChart>
      <c:lineChart>
        <c:grouping val="standard"/>
        <c:varyColors val="0"/>
        <c:ser>
          <c:idx val="1"/>
          <c:order val="1"/>
          <c:tx>
            <c:strRef>
              <c:f>Hoja1!$C$1</c:f>
              <c:strCache>
                <c:ptCount val="1"/>
                <c:pt idx="0">
                  <c:v>Promedio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FF0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1.9723563552602425E-2"/>
                  <c:y val="2.5380387234204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AB9-472A-BA46-594989656969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8437803216709132E-2"/>
                  <c:y val="2.77958461714023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AB9-472A-BA46-594989656969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fld id="{759B5DE4-6595-4101-9F0F-0BB986F85032}" type="VALUE">
                      <a:rPr lang="en-US" sz="1000" b="1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es-CL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AB9-472A-BA46-59498965696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-1.972356355260238E-2"/>
                  <c:y val="2.29649282970063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AB9-472A-BA46-59498965696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Hoja1!$A$2:$A$16</c:f>
              <c:strCache>
                <c:ptCount val="15"/>
                <c:pt idx="0">
                  <c:v> Cesfam Ovejería </c:v>
                </c:pt>
                <c:pt idx="1">
                  <c:v> Hospital Base San José de Osorno </c:v>
                </c:pt>
                <c:pt idx="2">
                  <c:v> Hospital de Purranque</c:v>
                </c:pt>
                <c:pt idx="3">
                  <c:v> CRD Médico Osorno </c:v>
                </c:pt>
                <c:pt idx="4">
                  <c:v> Cesfam P. Pablo Araya</c:v>
                </c:pt>
                <c:pt idx="5">
                  <c:v> Cesfam Purranque </c:v>
                </c:pt>
                <c:pt idx="6">
                  <c:v> Cesfam Puaucho </c:v>
                </c:pt>
                <c:pt idx="7">
                  <c:v> Cesfam Entre Lagos </c:v>
                </c:pt>
                <c:pt idx="8">
                  <c:v> Cesfam San Pablo </c:v>
                </c:pt>
                <c:pt idx="9">
                  <c:v> Hospital de Puerto Octay </c:v>
                </c:pt>
                <c:pt idx="10">
                  <c:v> COSAM Oriente </c:v>
                </c:pt>
                <c:pt idx="11">
                  <c:v> Hospital Pu Mulen Quilacahuín </c:v>
                </c:pt>
                <c:pt idx="12">
                  <c:v> COSAM Rahue </c:v>
                </c:pt>
                <c:pt idx="13">
                  <c:v> Hospital de Río Negro </c:v>
                </c:pt>
                <c:pt idx="14">
                  <c:v> Cesfam Bahía Mansa </c:v>
                </c:pt>
              </c:strCache>
            </c:strRef>
          </c:cat>
          <c:val>
            <c:numRef>
              <c:f>Hoja1!$C$2:$C$16</c:f>
              <c:numCache>
                <c:formatCode>General</c:formatCode>
                <c:ptCount val="15"/>
                <c:pt idx="0">
                  <c:v>0</c:v>
                </c:pt>
                <c:pt idx="1">
                  <c:v>289</c:v>
                </c:pt>
                <c:pt idx="2">
                  <c:v>377</c:v>
                </c:pt>
                <c:pt idx="3">
                  <c:v>116</c:v>
                </c:pt>
                <c:pt idx="4">
                  <c:v>127</c:v>
                </c:pt>
                <c:pt idx="5">
                  <c:v>165</c:v>
                </c:pt>
                <c:pt idx="6">
                  <c:v>279</c:v>
                </c:pt>
                <c:pt idx="7">
                  <c:v>153</c:v>
                </c:pt>
                <c:pt idx="8">
                  <c:v>564</c:v>
                </c:pt>
                <c:pt idx="9">
                  <c:v>127</c:v>
                </c:pt>
                <c:pt idx="10">
                  <c:v>381</c:v>
                </c:pt>
                <c:pt idx="11">
                  <c:v>361</c:v>
                </c:pt>
                <c:pt idx="12">
                  <c:v>353</c:v>
                </c:pt>
                <c:pt idx="13">
                  <c:v>340</c:v>
                </c:pt>
                <c:pt idx="14">
                  <c:v>257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FAB9-472A-BA46-5949896569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235360"/>
        <c:axId val="177234800"/>
      </c:lineChart>
      <c:catAx>
        <c:axId val="4517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7234240"/>
        <c:crosses val="autoZero"/>
        <c:auto val="1"/>
        <c:lblAlgn val="ctr"/>
        <c:lblOffset val="100"/>
        <c:noMultiLvlLbl val="0"/>
      </c:catAx>
      <c:valAx>
        <c:axId val="17723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L"/>
                  <a:t>Numero</a:t>
                </a:r>
                <a:r>
                  <a:rPr lang="es-CL" baseline="0"/>
                  <a:t> de Casos</a:t>
                </a:r>
                <a:endParaRPr lang="es-CL"/>
              </a:p>
            </c:rich>
          </c:tx>
          <c:layout>
            <c:manualLayout>
              <c:xMode val="edge"/>
              <c:yMode val="edge"/>
              <c:x val="6.3439266051058688E-3"/>
              <c:y val="0.3578992549074838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178288"/>
        <c:crosses val="autoZero"/>
        <c:crossBetween val="between"/>
      </c:valAx>
      <c:valAx>
        <c:axId val="177234800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7235360"/>
        <c:crosses val="max"/>
        <c:crossBetween val="between"/>
      </c:valAx>
      <c:catAx>
        <c:axId val="177235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72348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087988933146941"/>
          <c:y val="0.94474609152116851"/>
          <c:w val="0.45681293017288715"/>
          <c:h val="4.07611548556430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800" b="1" dirty="0"/>
              <a:t>Lista de Espera Odontológico - SSO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Hoja1!$B$32</c:f>
              <c:strCache>
                <c:ptCount val="1"/>
                <c:pt idx="0">
                  <c:v>Num Casos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Hoja1!$A$33:$A$37</c:f>
              <c:strCache>
                <c:ptCount val="5"/>
                <c:pt idx="0">
                  <c:v> Hospital Base San José de Osorno </c:v>
                </c:pt>
                <c:pt idx="1">
                  <c:v> Hospital de Purranque</c:v>
                </c:pt>
                <c:pt idx="2">
                  <c:v> Hospital de Río Negro </c:v>
                </c:pt>
                <c:pt idx="3">
                  <c:v> Cesfam P. Pablo Araya</c:v>
                </c:pt>
                <c:pt idx="4">
                  <c:v> Cesfam Ovejería </c:v>
                </c:pt>
              </c:strCache>
            </c:strRef>
          </c:cat>
          <c:val>
            <c:numRef>
              <c:f>Hoja1!$B$33:$B$37</c:f>
              <c:numCache>
                <c:formatCode>#,##0</c:formatCode>
                <c:ptCount val="5"/>
                <c:pt idx="0">
                  <c:v>6891</c:v>
                </c:pt>
                <c:pt idx="1">
                  <c:v>1118</c:v>
                </c:pt>
                <c:pt idx="2" formatCode="General">
                  <c:v>416</c:v>
                </c:pt>
                <c:pt idx="3" formatCode="General">
                  <c:v>1</c:v>
                </c:pt>
                <c:pt idx="4" formatCode="General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21-460B-A6BA-D90B95311D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238160"/>
        <c:axId val="177238720"/>
      </c:barChart>
      <c:lineChart>
        <c:grouping val="standard"/>
        <c:varyColors val="0"/>
        <c:ser>
          <c:idx val="1"/>
          <c:order val="1"/>
          <c:tx>
            <c:strRef>
              <c:f>Hoja1!$C$32</c:f>
              <c:strCache>
                <c:ptCount val="1"/>
                <c:pt idx="0">
                  <c:v>Promedio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FF0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tx>
                <c:rich>
                  <a:bodyPr/>
                  <a:lstStyle/>
                  <a:p>
                    <a:fld id="{F10C4245-C95C-4389-B380-803D033EDC37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es-CL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F21-460B-A6BA-D90B95311D5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BDB62C1-BF6B-4483-968F-E7DC6B52FA1A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es-CL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F21-460B-A6BA-D90B95311D5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20BDDC4-DA3F-4EFA-A5F2-50A332A7F399}" type="VALUE">
                      <a:rPr lang="en-US" sz="1000" b="1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es-CL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F21-460B-A6BA-D90B95311D5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Hoja1!$A$33:$A$37</c:f>
              <c:strCache>
                <c:ptCount val="5"/>
                <c:pt idx="0">
                  <c:v> Hospital Base San José de Osorno </c:v>
                </c:pt>
                <c:pt idx="1">
                  <c:v> Hospital de Purranque</c:v>
                </c:pt>
                <c:pt idx="2">
                  <c:v> Hospital de Río Negro </c:v>
                </c:pt>
                <c:pt idx="3">
                  <c:v> Cesfam P. Pablo Araya</c:v>
                </c:pt>
                <c:pt idx="4">
                  <c:v> Cesfam Ovejería </c:v>
                </c:pt>
              </c:strCache>
            </c:strRef>
          </c:cat>
          <c:val>
            <c:numRef>
              <c:f>Hoja1!$C$33:$C$37</c:f>
              <c:numCache>
                <c:formatCode>General</c:formatCode>
                <c:ptCount val="5"/>
                <c:pt idx="0">
                  <c:v>353</c:v>
                </c:pt>
                <c:pt idx="1">
                  <c:v>279</c:v>
                </c:pt>
                <c:pt idx="2">
                  <c:v>259</c:v>
                </c:pt>
                <c:pt idx="3">
                  <c:v>381</c:v>
                </c:pt>
                <c:pt idx="4">
                  <c:v>30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F21-460B-A6BA-D90B95311D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7239840"/>
        <c:axId val="177239280"/>
      </c:lineChart>
      <c:catAx>
        <c:axId val="17723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7238720"/>
        <c:crosses val="autoZero"/>
        <c:auto val="1"/>
        <c:lblAlgn val="ctr"/>
        <c:lblOffset val="100"/>
        <c:noMultiLvlLbl val="0"/>
      </c:catAx>
      <c:valAx>
        <c:axId val="17723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L"/>
                  <a:t>Numero</a:t>
                </a:r>
                <a:r>
                  <a:rPr lang="es-CL" baseline="0"/>
                  <a:t> de Casos</a:t>
                </a:r>
                <a:endParaRPr lang="es-CL"/>
              </a:p>
            </c:rich>
          </c:tx>
          <c:layout>
            <c:manualLayout>
              <c:xMode val="edge"/>
              <c:yMode val="edge"/>
              <c:x val="1.0656011773634426E-2"/>
              <c:y val="0.355871276959945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L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7238160"/>
        <c:crosses val="autoZero"/>
        <c:crossBetween val="between"/>
      </c:valAx>
      <c:valAx>
        <c:axId val="177239280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7239840"/>
        <c:crosses val="max"/>
        <c:crossBetween val="between"/>
      </c:valAx>
      <c:catAx>
        <c:axId val="1772398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72392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087988933146941"/>
          <c:y val="0.94474609152116851"/>
          <c:w val="0.45681293017288715"/>
          <c:h val="4.07611548556430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800" b="1" dirty="0"/>
              <a:t>Lista de Espera Intervención Quirúrgica - SSO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Hoja1!$B$61</c:f>
              <c:strCache>
                <c:ptCount val="1"/>
                <c:pt idx="0">
                  <c:v>Num Casos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Hoja1!$A$62:$A$66</c:f>
              <c:strCache>
                <c:ptCount val="5"/>
                <c:pt idx="0">
                  <c:v> Hospital Base San José de Osorno </c:v>
                </c:pt>
                <c:pt idx="1">
                  <c:v> Cesfam Ovejería </c:v>
                </c:pt>
                <c:pt idx="2">
                  <c:v> Cesfam Entre Lagos </c:v>
                </c:pt>
                <c:pt idx="3">
                  <c:v> Hospital de Purranque</c:v>
                </c:pt>
                <c:pt idx="4">
                  <c:v> Hospital de Puerto Octay </c:v>
                </c:pt>
              </c:strCache>
            </c:strRef>
          </c:cat>
          <c:val>
            <c:numRef>
              <c:f>Hoja1!$B$62:$B$66</c:f>
              <c:numCache>
                <c:formatCode>General</c:formatCode>
                <c:ptCount val="5"/>
                <c:pt idx="0" formatCode="#,##0">
                  <c:v>7256</c:v>
                </c:pt>
                <c:pt idx="1">
                  <c:v>237</c:v>
                </c:pt>
                <c:pt idx="2">
                  <c:v>17</c:v>
                </c:pt>
                <c:pt idx="3">
                  <c:v>7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23-440B-84E6-C0F8B4A1FB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278768"/>
        <c:axId val="178279328"/>
      </c:barChart>
      <c:lineChart>
        <c:grouping val="standard"/>
        <c:varyColors val="0"/>
        <c:ser>
          <c:idx val="1"/>
          <c:order val="1"/>
          <c:tx>
            <c:strRef>
              <c:f>Hoja1!$C$61</c:f>
              <c:strCache>
                <c:ptCount val="1"/>
                <c:pt idx="0">
                  <c:v>Promedio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FF0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Hoja1!$A$62:$A$66</c:f>
              <c:strCache>
                <c:ptCount val="5"/>
                <c:pt idx="0">
                  <c:v> Hospital Base San José de Osorno </c:v>
                </c:pt>
                <c:pt idx="1">
                  <c:v> Cesfam Ovejería </c:v>
                </c:pt>
                <c:pt idx="2">
                  <c:v> Cesfam Entre Lagos </c:v>
                </c:pt>
                <c:pt idx="3">
                  <c:v> Hospital de Purranque</c:v>
                </c:pt>
                <c:pt idx="4">
                  <c:v> Hospital de Puerto Octay </c:v>
                </c:pt>
              </c:strCache>
            </c:strRef>
          </c:cat>
          <c:val>
            <c:numRef>
              <c:f>Hoja1!$C$62:$C$66</c:f>
              <c:numCache>
                <c:formatCode>General</c:formatCode>
                <c:ptCount val="5"/>
                <c:pt idx="0">
                  <c:v>599</c:v>
                </c:pt>
                <c:pt idx="1">
                  <c:v>137</c:v>
                </c:pt>
                <c:pt idx="2">
                  <c:v>93</c:v>
                </c:pt>
                <c:pt idx="3">
                  <c:v>68</c:v>
                </c:pt>
                <c:pt idx="4">
                  <c:v>192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823-440B-84E6-C0F8B4A1FB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280448"/>
        <c:axId val="178279888"/>
      </c:lineChart>
      <c:catAx>
        <c:axId val="17827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8279328"/>
        <c:crosses val="autoZero"/>
        <c:auto val="1"/>
        <c:lblAlgn val="ctr"/>
        <c:lblOffset val="100"/>
        <c:noMultiLvlLbl val="0"/>
      </c:catAx>
      <c:valAx>
        <c:axId val="178279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L"/>
                  <a:t>Numero</a:t>
                </a:r>
                <a:r>
                  <a:rPr lang="es-CL" baseline="0"/>
                  <a:t> de Casos</a:t>
                </a:r>
                <a:endParaRPr lang="es-CL"/>
              </a:p>
            </c:rich>
          </c:tx>
          <c:layout>
            <c:manualLayout>
              <c:xMode val="edge"/>
              <c:yMode val="edge"/>
              <c:x val="1.0656011773634426E-2"/>
              <c:y val="0.355871276959945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L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8278768"/>
        <c:crosses val="autoZero"/>
        <c:crossBetween val="between"/>
      </c:valAx>
      <c:valAx>
        <c:axId val="178279888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8280448"/>
        <c:crosses val="max"/>
        <c:crossBetween val="between"/>
      </c:valAx>
      <c:catAx>
        <c:axId val="178280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82798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087988933146941"/>
          <c:y val="0.94474609152116851"/>
          <c:w val="0.45681293017288715"/>
          <c:h val="4.07611548556430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800" b="1" dirty="0"/>
              <a:t>Lista de Espera Procedimientos - SSO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Hoja1!$B$91</c:f>
              <c:strCache>
                <c:ptCount val="1"/>
                <c:pt idx="0">
                  <c:v>Num Casos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Hoja1!$A$92:$A$98</c:f>
              <c:strCache>
                <c:ptCount val="7"/>
                <c:pt idx="0">
                  <c:v>UAPO OSORNO</c:v>
                </c:pt>
                <c:pt idx="1">
                  <c:v>UAPO RIO NEGRO </c:v>
                </c:pt>
                <c:pt idx="2">
                  <c:v>UAPO PURRANQUE</c:v>
                </c:pt>
                <c:pt idx="3">
                  <c:v>UAPO PUAUCHO</c:v>
                </c:pt>
                <c:pt idx="4">
                  <c:v>UAPO ENTRELAGOS</c:v>
                </c:pt>
                <c:pt idx="5">
                  <c:v>UAPO SAN PABLO </c:v>
                </c:pt>
                <c:pt idx="6">
                  <c:v>UAPO HPO</c:v>
                </c:pt>
              </c:strCache>
            </c:strRef>
          </c:cat>
          <c:val>
            <c:numRef>
              <c:f>Hoja1!$B$92:$B$98</c:f>
              <c:numCache>
                <c:formatCode>General</c:formatCode>
                <c:ptCount val="7"/>
                <c:pt idx="0">
                  <c:v>781</c:v>
                </c:pt>
                <c:pt idx="1">
                  <c:v>667</c:v>
                </c:pt>
                <c:pt idx="2">
                  <c:v>588</c:v>
                </c:pt>
                <c:pt idx="3">
                  <c:v>401</c:v>
                </c:pt>
                <c:pt idx="4">
                  <c:v>391</c:v>
                </c:pt>
                <c:pt idx="5">
                  <c:v>189</c:v>
                </c:pt>
                <c:pt idx="6">
                  <c:v>172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AC-46BE-820D-3537715754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283248"/>
        <c:axId val="178283808"/>
      </c:barChart>
      <c:lineChart>
        <c:grouping val="standard"/>
        <c:varyColors val="0"/>
        <c:ser>
          <c:idx val="1"/>
          <c:order val="1"/>
          <c:tx>
            <c:strRef>
              <c:f>Hoja1!$C$91</c:f>
              <c:strCache>
                <c:ptCount val="1"/>
                <c:pt idx="0">
                  <c:v>Promedio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FF0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1.7856562031413465E-2"/>
                  <c:y val="3.32500357646643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3AC-46BE-820D-3537715754FD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6763749177593792E-2"/>
                  <c:y val="2.72073141989999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3AC-46BE-820D-3537715754FD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fld id="{35981406-1064-4F3E-9FC5-CE9FD4020D87}" type="VALUE">
                      <a:rPr lang="en-US" sz="1000" b="1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es-CL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3AC-46BE-820D-3537715754FD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1.6763749177593792E-2"/>
                  <c:y val="2.31788331552237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3AC-46BE-820D-3537715754F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Hoja1!$A$92:$A$98</c:f>
              <c:strCache>
                <c:ptCount val="7"/>
                <c:pt idx="0">
                  <c:v>UAPO OSORNO</c:v>
                </c:pt>
                <c:pt idx="1">
                  <c:v>UAPO RIO NEGRO </c:v>
                </c:pt>
                <c:pt idx="2">
                  <c:v>UAPO PURRANQUE</c:v>
                </c:pt>
                <c:pt idx="3">
                  <c:v>UAPO PUAUCHO</c:v>
                </c:pt>
                <c:pt idx="4">
                  <c:v>UAPO ENTRELAGOS</c:v>
                </c:pt>
                <c:pt idx="5">
                  <c:v>UAPO SAN PABLO </c:v>
                </c:pt>
                <c:pt idx="6">
                  <c:v>UAPO HPO</c:v>
                </c:pt>
              </c:strCache>
            </c:strRef>
          </c:cat>
          <c:val>
            <c:numRef>
              <c:f>Hoja1!$C$92:$C$98</c:f>
              <c:numCache>
                <c:formatCode>General</c:formatCode>
                <c:ptCount val="7"/>
                <c:pt idx="0">
                  <c:v>157</c:v>
                </c:pt>
                <c:pt idx="1">
                  <c:v>145</c:v>
                </c:pt>
                <c:pt idx="2">
                  <c:v>180</c:v>
                </c:pt>
                <c:pt idx="3">
                  <c:v>295</c:v>
                </c:pt>
                <c:pt idx="4">
                  <c:v>167</c:v>
                </c:pt>
                <c:pt idx="5">
                  <c:v>576</c:v>
                </c:pt>
                <c:pt idx="6">
                  <c:v>186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3AC-46BE-820D-3537715754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284928"/>
        <c:axId val="178284368"/>
      </c:lineChart>
      <c:catAx>
        <c:axId val="17828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8283808"/>
        <c:crosses val="autoZero"/>
        <c:auto val="1"/>
        <c:lblAlgn val="ctr"/>
        <c:lblOffset val="100"/>
        <c:noMultiLvlLbl val="0"/>
      </c:catAx>
      <c:valAx>
        <c:axId val="178283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L"/>
                  <a:t>Numero</a:t>
                </a:r>
                <a:r>
                  <a:rPr lang="es-CL" baseline="0"/>
                  <a:t> de Casos</a:t>
                </a:r>
                <a:endParaRPr lang="es-CL"/>
              </a:p>
            </c:rich>
          </c:tx>
          <c:layout>
            <c:manualLayout>
              <c:xMode val="edge"/>
              <c:yMode val="edge"/>
              <c:x val="1.0656011773634426E-2"/>
              <c:y val="0.355871276959945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8283248"/>
        <c:crosses val="autoZero"/>
        <c:crossBetween val="between"/>
      </c:valAx>
      <c:valAx>
        <c:axId val="178284368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8284928"/>
        <c:crosses val="max"/>
        <c:crossBetween val="between"/>
      </c:valAx>
      <c:catAx>
        <c:axId val="1782849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82843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087988933146941"/>
          <c:y val="0.94474609152116851"/>
          <c:w val="0.45681293017288715"/>
          <c:h val="4.07611548556430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4832-9879-4A6D-ACE3-922A2EE92D01}" type="datetimeFigureOut">
              <a:rPr lang="es-CL" smtClean="0"/>
              <a:t>19-08-2022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330-EE41-40AA-B52A-96331A8F60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5420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4832-9879-4A6D-ACE3-922A2EE92D01}" type="datetimeFigureOut">
              <a:rPr lang="es-CL" smtClean="0"/>
              <a:t>19-08-2022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330-EE41-40AA-B52A-96331A8F60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991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4832-9879-4A6D-ACE3-922A2EE92D01}" type="datetimeFigureOut">
              <a:rPr lang="es-CL" smtClean="0"/>
              <a:t>19-08-2022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330-EE41-40AA-B52A-96331A8F60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347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4832-9879-4A6D-ACE3-922A2EE92D01}" type="datetimeFigureOut">
              <a:rPr lang="es-CL" smtClean="0"/>
              <a:t>19-08-2022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330-EE41-40AA-B52A-96331A8F60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429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4832-9879-4A6D-ACE3-922A2EE92D01}" type="datetimeFigureOut">
              <a:rPr lang="es-CL" smtClean="0"/>
              <a:t>19-08-2022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330-EE41-40AA-B52A-96331A8F60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59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4832-9879-4A6D-ACE3-922A2EE92D01}" type="datetimeFigureOut">
              <a:rPr lang="es-CL" smtClean="0"/>
              <a:t>19-08-2022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330-EE41-40AA-B52A-96331A8F60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7644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4832-9879-4A6D-ACE3-922A2EE92D01}" type="datetimeFigureOut">
              <a:rPr lang="es-CL" smtClean="0"/>
              <a:t>19-08-2022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330-EE41-40AA-B52A-96331A8F60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844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4832-9879-4A6D-ACE3-922A2EE92D01}" type="datetimeFigureOut">
              <a:rPr lang="es-CL" smtClean="0"/>
              <a:t>19-08-2022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330-EE41-40AA-B52A-96331A8F60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644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4832-9879-4A6D-ACE3-922A2EE92D01}" type="datetimeFigureOut">
              <a:rPr lang="es-CL" smtClean="0"/>
              <a:t>19-08-2022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330-EE41-40AA-B52A-96331A8F60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1678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4832-9879-4A6D-ACE3-922A2EE92D01}" type="datetimeFigureOut">
              <a:rPr lang="es-CL" smtClean="0"/>
              <a:t>19-08-2022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330-EE41-40AA-B52A-96331A8F60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496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B4832-9879-4A6D-ACE3-922A2EE92D01}" type="datetimeFigureOut">
              <a:rPr lang="es-CL" smtClean="0"/>
              <a:t>19-08-2022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4330-EE41-40AA-B52A-96331A8F60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696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4832-9879-4A6D-ACE3-922A2EE92D01}" type="datetimeFigureOut">
              <a:rPr lang="es-CL" smtClean="0"/>
              <a:t>19-08-2022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34330-EE41-40AA-B52A-96331A8F60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24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6249" y="2176806"/>
            <a:ext cx="9144000" cy="2387600"/>
          </a:xfrm>
        </p:spPr>
        <p:txBody>
          <a:bodyPr/>
          <a:lstStyle/>
          <a:p>
            <a:r>
              <a:rPr lang="es-CL" i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</a:rPr>
              <a:t>Reunión Comité de Lista de Espera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2151" y="472238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Jueves  18 de agosto</a:t>
            </a:r>
          </a:p>
          <a:p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Subdpto. de Oferta y Demanda/DARA</a:t>
            </a:r>
          </a:p>
          <a:p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DEIS</a:t>
            </a:r>
          </a:p>
          <a:p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Servicio Salud Osorno </a:t>
            </a:r>
          </a:p>
          <a:p>
            <a:endParaRPr lang="es-CL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575" y="805484"/>
            <a:ext cx="1914310" cy="169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601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0535" y="1"/>
            <a:ext cx="10515600" cy="906162"/>
          </a:xfrm>
        </p:spPr>
        <p:txBody>
          <a:bodyPr/>
          <a:lstStyle/>
          <a:p>
            <a:pPr algn="ctr"/>
            <a:r>
              <a:rPr lang="es-CL" b="1" dirty="0">
                <a:solidFill>
                  <a:schemeClr val="accent1">
                    <a:lumMod val="75000"/>
                  </a:schemeClr>
                </a:solidFill>
              </a:rPr>
              <a:t>UAPOs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939021"/>
              </p:ext>
            </p:extLst>
          </p:nvPr>
        </p:nvGraphicFramePr>
        <p:xfrm>
          <a:off x="1243051" y="749070"/>
          <a:ext cx="9590568" cy="2131695"/>
        </p:xfrm>
        <a:graphic>
          <a:graphicData uri="http://schemas.openxmlformats.org/drawingml/2006/table">
            <a:tbl>
              <a:tblPr/>
              <a:tblGrid>
                <a:gridCol w="20961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78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39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223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730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035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3504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4891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49296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LISTA DE ESPERA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Promedios de días en espera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UAPO ENTRELAGOS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UAPO SAN PABLO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UAPO OSORNO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631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UAPO HPO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UAPO PURRANQUE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UAPO RIO NEGRO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UAPO PUAUCHO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347196" y="3115963"/>
            <a:ext cx="949760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/>
              <a:t>Estado de situación SIC</a:t>
            </a:r>
            <a:r>
              <a:rPr lang="es-CL" sz="1200" dirty="0"/>
              <a:t>:</a:t>
            </a:r>
          </a:p>
          <a:p>
            <a:r>
              <a:rPr lang="es-CL" sz="700" dirty="0"/>
              <a:t> </a:t>
            </a:r>
          </a:p>
          <a:p>
            <a:r>
              <a:rPr lang="es-CL" sz="1200" b="1" u="sng" dirty="0"/>
              <a:t>San Pablo</a:t>
            </a:r>
            <a:r>
              <a:rPr lang="es-CL" sz="1200" b="1" dirty="0"/>
              <a:t>:</a:t>
            </a:r>
            <a:endParaRPr lang="es-CL" sz="1200" dirty="0"/>
          </a:p>
          <a:p>
            <a:pPr lvl="0"/>
            <a:r>
              <a:rPr lang="es-CL" sz="1200" dirty="0"/>
              <a:t>12 casos 2018 egresados de RAYEN. 17 casos 2019 egresados de RAYEN. Falta egreso en SIGTE.</a:t>
            </a:r>
          </a:p>
          <a:p>
            <a:pPr lvl="0"/>
            <a:r>
              <a:rPr lang="es-CL" sz="1200" dirty="0"/>
              <a:t>Planilla fue enviada a DEGI para apoyo en carga a SIGTE por errores de la plataforma.</a:t>
            </a:r>
          </a:p>
          <a:p>
            <a:r>
              <a:rPr lang="es-CL" sz="1000" dirty="0"/>
              <a:t> </a:t>
            </a:r>
          </a:p>
          <a:p>
            <a:r>
              <a:rPr lang="es-CL" sz="1200" b="1" u="sng" dirty="0"/>
              <a:t>Osorno:</a:t>
            </a:r>
            <a:endParaRPr lang="es-CL" sz="1200" dirty="0"/>
          </a:p>
          <a:p>
            <a:pPr lvl="0"/>
            <a:r>
              <a:rPr lang="es-CL" sz="1200" dirty="0"/>
              <a:t>10 casos 2019, los cuales tienen plazo de resolución máximo de un mes (Contactabilidad y citación)</a:t>
            </a:r>
          </a:p>
          <a:p>
            <a:r>
              <a:rPr lang="es-CL" sz="700" dirty="0"/>
              <a:t> </a:t>
            </a:r>
          </a:p>
          <a:p>
            <a:r>
              <a:rPr lang="es-CL" sz="1200" b="1" u="sng" dirty="0"/>
              <a:t>Puaucho</a:t>
            </a:r>
            <a:endParaRPr lang="es-CL" sz="1200" dirty="0"/>
          </a:p>
          <a:p>
            <a:pPr lvl="0"/>
            <a:r>
              <a:rPr lang="es-CL" sz="1200" dirty="0"/>
              <a:t>3 casos 2019 egresados por causal 11 de Rayen, 1 caso 2019 egresado causal 16 de RAYEN y 1 error SIGTE 2017</a:t>
            </a:r>
          </a:p>
          <a:p>
            <a:pPr lvl="0"/>
            <a:r>
              <a:rPr lang="es-CL" sz="1200" dirty="0"/>
              <a:t>Planilla fue enviada a DEGI para apoyo en carga a SIGTE por errores de la plataforma.</a:t>
            </a:r>
          </a:p>
          <a:p>
            <a:r>
              <a:rPr lang="es-CL" sz="700" dirty="0"/>
              <a:t> </a:t>
            </a:r>
          </a:p>
          <a:p>
            <a:r>
              <a:rPr lang="es-CL" sz="1200" b="1" u="sng" dirty="0"/>
              <a:t>Río Negro</a:t>
            </a:r>
            <a:endParaRPr lang="es-CL" sz="1200" dirty="0"/>
          </a:p>
          <a:p>
            <a:pPr lvl="0"/>
            <a:r>
              <a:rPr lang="es-CL" sz="1200" dirty="0"/>
              <a:t>1 caso 2019 error de nombre y RUT no existe, 1 error SIGTE 2017</a:t>
            </a:r>
          </a:p>
          <a:p>
            <a:r>
              <a:rPr lang="es-CL" sz="700" dirty="0"/>
              <a:t> </a:t>
            </a:r>
          </a:p>
          <a:p>
            <a:r>
              <a:rPr lang="es-CL" sz="1200" b="1" u="sng" dirty="0" err="1"/>
              <a:t>Pto</a:t>
            </a:r>
            <a:r>
              <a:rPr lang="es-CL" sz="1200" b="1" u="sng" dirty="0"/>
              <a:t>. Octay</a:t>
            </a:r>
            <a:endParaRPr lang="es-CL" sz="1200" dirty="0"/>
          </a:p>
          <a:p>
            <a:pPr lvl="0"/>
            <a:r>
              <a:rPr lang="es-CL" sz="1200" dirty="0"/>
              <a:t>3 errores SIGTE 2017</a:t>
            </a:r>
          </a:p>
          <a:p>
            <a:pPr lvl="0"/>
            <a:r>
              <a:rPr lang="es-CL" sz="1200" dirty="0"/>
              <a:t>Los 2 casos 2019 egresados RAYEN. Ambos atendidos. Se ha reportado a DEGI  para egreso en reiteradas ocasiones y no ha cambiado estado.</a:t>
            </a:r>
          </a:p>
          <a:p>
            <a:r>
              <a:rPr lang="es-CL" sz="1200" dirty="0"/>
              <a:t>Los 10 casos del 2020 también egresados de RAYEN. También reportado a DEGI para apoyo en carga a SIGTE por errores de la plataforma.</a:t>
            </a:r>
          </a:p>
        </p:txBody>
      </p:sp>
    </p:spTree>
    <p:extLst>
      <p:ext uri="{BB962C8B-B14F-4D97-AF65-F5344CB8AC3E}">
        <p14:creationId xmlns:p14="http://schemas.microsoft.com/office/powerpoint/2010/main" val="1815500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>
                <a:solidFill>
                  <a:schemeClr val="accent1">
                    <a:lumMod val="75000"/>
                  </a:schemeClr>
                </a:solidFill>
              </a:rPr>
              <a:t>UAPORRINOS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894227"/>
              </p:ext>
            </p:extLst>
          </p:nvPr>
        </p:nvGraphicFramePr>
        <p:xfrm>
          <a:off x="838200" y="1690688"/>
          <a:ext cx="10432311" cy="1078230"/>
        </p:xfrm>
        <a:graphic>
          <a:graphicData uri="http://schemas.openxmlformats.org/drawingml/2006/table">
            <a:tbl>
              <a:tblPr/>
              <a:tblGrid>
                <a:gridCol w="3032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12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293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74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7617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0807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9744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4199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48855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LISTA DE ESPERA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Promedios de días en espera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UAPORRINO OSORNO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600" b="0" i="0" u="none" strike="noStrike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UAPORRINO PURRANQUE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600" b="0" i="0" u="none" strike="noStrike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398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600" b="0" i="0" u="none" strike="noStrike" dirty="0">
                          <a:solidFill>
                            <a:srgbClr val="212529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465521" y="2913321"/>
            <a:ext cx="933169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UAPORRINO de Purranque es de carácter provincial y la lista de espera es del HPU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481324" y="3853978"/>
            <a:ext cx="93158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s-C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Problemas de gestión administrativa HPU. Se realizó visita y reunión con equipo directivo (SDM) y de gestión en mayo, se capacitó a encargada de registro LE del HPU y aun no hay mejoras.</a:t>
            </a: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605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318"/>
          </a:xfrm>
        </p:spPr>
        <p:txBody>
          <a:bodyPr>
            <a:normAutofit fontScale="90000"/>
          </a:bodyPr>
          <a:lstStyle/>
          <a:p>
            <a:r>
              <a:rPr lang="es-CL" b="1" dirty="0"/>
              <a:t>Inubicables tercer y cuarto corte COMGES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093483"/>
              </p:ext>
            </p:extLst>
          </p:nvPr>
        </p:nvGraphicFramePr>
        <p:xfrm>
          <a:off x="572015" y="1299780"/>
          <a:ext cx="5967008" cy="4011930"/>
        </p:xfrm>
        <a:graphic>
          <a:graphicData uri="http://schemas.openxmlformats.org/drawingml/2006/table">
            <a:tbl>
              <a:tblPr/>
              <a:tblGrid>
                <a:gridCol w="37022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17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5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74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Establecimientos</a:t>
                      </a:r>
                      <a:r>
                        <a:rPr lang="es-CL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Bahía Mansa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Dr. Marcelo Lopetegui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Dr. Pedro Jáuregui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Entre Lagos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Ovejería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Pampa Alegre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Practicante Pablo Araya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Puaucho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Purranque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Quinto Centenario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Rahue Alto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San Pablo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Hospital Base San José de Osorno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Hospital de Puerto Octay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Hospital del Perpetuo Socorro de </a:t>
                      </a:r>
                      <a:r>
                        <a:rPr lang="es-CL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Quilacahuín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Hospital Misión San Juan de la Costa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880025"/>
              </p:ext>
            </p:extLst>
          </p:nvPr>
        </p:nvGraphicFramePr>
        <p:xfrm>
          <a:off x="6985592" y="1276023"/>
          <a:ext cx="4432051" cy="5124837"/>
        </p:xfrm>
        <a:graphic>
          <a:graphicData uri="http://schemas.openxmlformats.org/drawingml/2006/table">
            <a:tbl>
              <a:tblPr/>
              <a:tblGrid>
                <a:gridCol w="21371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36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761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50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Especialidad 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Anestesiología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Cardiología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Cardiología Infantil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Cirugía Adulto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Cirugía Proctológica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Cirugía Vascular Periférica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Dermatología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Gastroenterología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Ginecología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Hematología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Medicina Interna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Neurocirugía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Neurología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Neurología Infantil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Oftalmología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Otorrinolaringología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Pediatría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Reumatología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Traumatología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Traumatología Infantil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Urología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289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L" sz="3600" b="1" dirty="0" smtClean="0">
                <a:solidFill>
                  <a:srgbClr val="0070C0"/>
                </a:solidFill>
              </a:rPr>
              <a:t>Propuesta de Resolución LEIQ Estrategia MINSAL-FONASA </a:t>
            </a:r>
            <a:br>
              <a:rPr lang="es-CL" sz="3600" b="1" dirty="0" smtClean="0">
                <a:solidFill>
                  <a:srgbClr val="0070C0"/>
                </a:solidFill>
              </a:rPr>
            </a:br>
            <a:r>
              <a:rPr lang="es-CL" sz="3600" b="1" dirty="0" smtClean="0">
                <a:solidFill>
                  <a:srgbClr val="0070C0"/>
                </a:solidFill>
              </a:rPr>
              <a:t>NO GES </a:t>
            </a:r>
            <a:endParaRPr lang="es-CL" sz="3600" b="1" dirty="0">
              <a:solidFill>
                <a:srgbClr val="0070C0"/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8379" y="1825625"/>
            <a:ext cx="10155241" cy="464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839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6648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>
                <a:solidFill>
                  <a:srgbClr val="0070C0"/>
                </a:solidFill>
              </a:rPr>
              <a:t>Propuesta de Resolución LEIQ Estrategia </a:t>
            </a:r>
            <a:r>
              <a:rPr lang="es-CL" b="1" dirty="0" smtClean="0">
                <a:solidFill>
                  <a:srgbClr val="0070C0"/>
                </a:solidFill>
              </a:rPr>
              <a:t>MINSAL-FONASA</a:t>
            </a:r>
            <a:br>
              <a:rPr lang="es-CL" b="1" dirty="0" smtClean="0">
                <a:solidFill>
                  <a:srgbClr val="0070C0"/>
                </a:solidFill>
              </a:rPr>
            </a:br>
            <a:r>
              <a:rPr lang="es-CL" b="1" dirty="0" smtClean="0">
                <a:solidFill>
                  <a:srgbClr val="0070C0"/>
                </a:solidFill>
              </a:rPr>
              <a:t>GES</a:t>
            </a:r>
            <a:endParaRPr lang="es-CL" b="1" dirty="0">
              <a:solidFill>
                <a:srgbClr val="0070C0"/>
              </a:solidFill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980532"/>
            <a:ext cx="10515600" cy="204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9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192730"/>
              </p:ext>
            </p:extLst>
          </p:nvPr>
        </p:nvGraphicFramePr>
        <p:xfrm>
          <a:off x="521003" y="1810648"/>
          <a:ext cx="10185982" cy="3777533"/>
        </p:xfrm>
        <a:graphic>
          <a:graphicData uri="http://schemas.openxmlformats.org/drawingml/2006/table">
            <a:tbl>
              <a:tblPr/>
              <a:tblGrid>
                <a:gridCol w="41147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675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506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51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2705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2072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1009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29958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Referencia Diagnóstico médico Osorno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200539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6228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Bahía Mansa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1137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Entre Lagos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6007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Ovejería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0372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Practicante Pablo Araya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3284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Puaucho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3916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Purranque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4549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San Pablo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2651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COSAM Oriente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200445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3917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COSAM Rahue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200209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3916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Hospital Base San José de Osorno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2651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Hospital de Puerto Octay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2651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Hospital de Purranque Dr. Juan Hepp </a:t>
                      </a:r>
                      <a:r>
                        <a:rPr lang="es-CL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Dubiau</a:t>
                      </a:r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2651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Hospital de Río Negro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3878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Hospital Pu </a:t>
                      </a:r>
                      <a:r>
                        <a:rPr lang="es-CL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Mulen</a:t>
                      </a:r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Quilacahuín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123105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17913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027659"/>
              </p:ext>
            </p:extLst>
          </p:nvPr>
        </p:nvGraphicFramePr>
        <p:xfrm>
          <a:off x="4646437" y="924160"/>
          <a:ext cx="6049934" cy="872490"/>
        </p:xfrm>
        <a:graphic>
          <a:graphicData uri="http://schemas.openxmlformats.org/drawingml/2006/table">
            <a:tbl>
              <a:tblPr/>
              <a:tblGrid>
                <a:gridCol w="9498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20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30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83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83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0832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243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Código Nuevo Deis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L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Médica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168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Número de registros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Prom</a:t>
                      </a:r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días </a:t>
                      </a:r>
                    </a:p>
                    <a:p>
                      <a:pPr algn="ctr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 Espera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Percentil (10) </a:t>
                      </a:r>
                    </a:p>
                    <a:p>
                      <a:pPr algn="ctr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 días de Espera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Mediana </a:t>
                      </a:r>
                    </a:p>
                    <a:p>
                      <a:pPr algn="ctr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días de Espera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Percentil (90) de días de Espera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329617" y="1203484"/>
            <a:ext cx="4691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solidFill>
                  <a:srgbClr val="002060"/>
                </a:solidFill>
              </a:rPr>
              <a:t>REPORTE MINSAL AL 30 DE JUNIO 2022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0558133" y="2715208"/>
            <a:ext cx="1531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PROMEDIO DIAS ESPERA PAÍS =  425</a:t>
            </a:r>
          </a:p>
        </p:txBody>
      </p:sp>
    </p:spTree>
    <p:extLst>
      <p:ext uri="{BB962C8B-B14F-4D97-AF65-F5344CB8AC3E}">
        <p14:creationId xmlns:p14="http://schemas.microsoft.com/office/powerpoint/2010/main" val="360482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="" xmlns:a16="http://schemas.microsoft.com/office/drawing/2014/main" id="{F776630B-68EE-4010-8CDD-B3C6BAD6A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8989253"/>
              </p:ext>
            </p:extLst>
          </p:nvPr>
        </p:nvGraphicFramePr>
        <p:xfrm>
          <a:off x="202019" y="340242"/>
          <a:ext cx="11780874" cy="6262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1">
            <a:extLst>
              <a:ext uri="{FF2B5EF4-FFF2-40B4-BE49-F238E27FC236}">
                <a16:creationId xmlns="" xmlns:a16="http://schemas.microsoft.com/office/drawing/2014/main" id="{84E2924C-AE54-4191-A05B-6C18A65B7013}"/>
              </a:ext>
            </a:extLst>
          </p:cNvPr>
          <p:cNvSpPr txBox="1"/>
          <p:nvPr/>
        </p:nvSpPr>
        <p:spPr>
          <a:xfrm>
            <a:off x="11839353" y="2094614"/>
            <a:ext cx="287079" cy="1600199"/>
          </a:xfrm>
          <a:prstGeom prst="rect">
            <a:avLst/>
          </a:prstGeom>
        </p:spPr>
        <p:txBody>
          <a:bodyPr vert="vert270"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L" sz="1100" dirty="0"/>
              <a:t>Promedio días de Espera</a:t>
            </a:r>
          </a:p>
        </p:txBody>
      </p:sp>
    </p:spTree>
    <p:extLst>
      <p:ext uri="{BB962C8B-B14F-4D97-AF65-F5344CB8AC3E}">
        <p14:creationId xmlns:p14="http://schemas.microsoft.com/office/powerpoint/2010/main" val="1924126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811891"/>
              </p:ext>
            </p:extLst>
          </p:nvPr>
        </p:nvGraphicFramePr>
        <p:xfrm>
          <a:off x="1198777" y="1360720"/>
          <a:ext cx="9283700" cy="4896108"/>
        </p:xfrm>
        <a:graphic>
          <a:graphicData uri="http://schemas.openxmlformats.org/drawingml/2006/table">
            <a:tbl>
              <a:tblPr/>
              <a:tblGrid>
                <a:gridCol w="4711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17913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Referencia Diagnóstico médico Osorno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200539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3354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Bahía Mansa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Entre Lagos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6007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Ovejería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123302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Practicante Pablo Araya (Ex Río Negro)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Puaucho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Purranque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123307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San Pablo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COSAM Oriente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200445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COSAM Rahue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200209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Hospital Base San José de Osorno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123100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6.891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1.007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Hospital de Puerto Octay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123103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Hospital de Purranque Dr. Juan Hepp </a:t>
                      </a:r>
                      <a:r>
                        <a:rPr lang="es-CL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Dubiau</a:t>
                      </a:r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123101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Hospital de Río Negro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123102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3878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Hospital Pu </a:t>
                      </a:r>
                      <a:r>
                        <a:rPr lang="es-CL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Mulen</a:t>
                      </a:r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Quilacahuín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123105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17913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63626"/>
              </p:ext>
            </p:extLst>
          </p:nvPr>
        </p:nvGraphicFramePr>
        <p:xfrm>
          <a:off x="5890053" y="488230"/>
          <a:ext cx="4592424" cy="872490"/>
        </p:xfrm>
        <a:graphic>
          <a:graphicData uri="http://schemas.openxmlformats.org/drawingml/2006/table">
            <a:tbl>
              <a:tblPr/>
              <a:tblGrid>
                <a:gridCol w="7654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54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4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654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654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540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243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Código Nuevo Deis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L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ODONTOLOGIA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168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Número de registros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Prom</a:t>
                      </a:r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días de Espera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Percentil (10) de días de Espera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Mediana días de Espera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Percentil (90) de días de Espera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198777" y="831292"/>
            <a:ext cx="4691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solidFill>
                  <a:srgbClr val="002060"/>
                </a:solidFill>
              </a:rPr>
              <a:t>REPORTE MINSAL AL 30 DE JUNIO 2022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0580916" y="2761861"/>
            <a:ext cx="1502228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1600" dirty="0"/>
              <a:t>PROMEDIO DIAS ESPERA PAÍS =  677</a:t>
            </a:r>
          </a:p>
        </p:txBody>
      </p:sp>
    </p:spTree>
    <p:extLst>
      <p:ext uri="{BB962C8B-B14F-4D97-AF65-F5344CB8AC3E}">
        <p14:creationId xmlns:p14="http://schemas.microsoft.com/office/powerpoint/2010/main" val="1521589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="" xmlns:a16="http://schemas.microsoft.com/office/drawing/2014/main" id="{107E13F4-6C48-4FDF-B1EE-094208575E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4217624"/>
              </p:ext>
            </p:extLst>
          </p:nvPr>
        </p:nvGraphicFramePr>
        <p:xfrm>
          <a:off x="170121" y="233916"/>
          <a:ext cx="11578856" cy="6358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1">
            <a:extLst>
              <a:ext uri="{FF2B5EF4-FFF2-40B4-BE49-F238E27FC236}">
                <a16:creationId xmlns="" xmlns:a16="http://schemas.microsoft.com/office/drawing/2014/main" id="{2F78BC62-5B4E-4D7D-AAE6-0C54978D6439}"/>
              </a:ext>
            </a:extLst>
          </p:cNvPr>
          <p:cNvSpPr txBox="1"/>
          <p:nvPr/>
        </p:nvSpPr>
        <p:spPr>
          <a:xfrm>
            <a:off x="11839353" y="2094614"/>
            <a:ext cx="287079" cy="1600199"/>
          </a:xfrm>
          <a:prstGeom prst="rect">
            <a:avLst/>
          </a:prstGeom>
        </p:spPr>
        <p:txBody>
          <a:bodyPr vert="vert270"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L" sz="1100" dirty="0"/>
              <a:t>Promedio días de Espera</a:t>
            </a:r>
          </a:p>
        </p:txBody>
      </p:sp>
    </p:spTree>
    <p:extLst>
      <p:ext uri="{BB962C8B-B14F-4D97-AF65-F5344CB8AC3E}">
        <p14:creationId xmlns:p14="http://schemas.microsoft.com/office/powerpoint/2010/main" val="326821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87716"/>
              </p:ext>
            </p:extLst>
          </p:nvPr>
        </p:nvGraphicFramePr>
        <p:xfrm>
          <a:off x="1198777" y="1318204"/>
          <a:ext cx="9283700" cy="4335958"/>
        </p:xfrm>
        <a:graphic>
          <a:graphicData uri="http://schemas.openxmlformats.org/drawingml/2006/table">
            <a:tbl>
              <a:tblPr/>
              <a:tblGrid>
                <a:gridCol w="4711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55433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Referencia Diagnóstico médico Osorno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200539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3354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Centro de Salud Familiar Bahía Mansa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09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Centro de Salud Familiar Entre Lagos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6007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Centro de Salud Familiar Ovejería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4978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Centro de Salud Familiar Practicante Pablo Araya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447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Centro de Salud Familiar Puaucho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6446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Centro de Salud Familiar Purranque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5814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Centro de Salud Familiar San Pablo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COSAM Oriente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200445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6447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COSAM Rahue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200209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6446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Hospital Base San José de Osorno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65814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Hospital de Puerto Octay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6447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Hospital de Purranque Dr. Juan Hepp </a:t>
                      </a:r>
                      <a:r>
                        <a:rPr lang="es-CL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Dubiau</a:t>
                      </a:r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6446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Hospital de Río Negro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3878"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Hospital Pu </a:t>
                      </a:r>
                      <a:r>
                        <a:rPr lang="es-CL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Mulen</a:t>
                      </a:r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Quilacahuín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123105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17913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439901"/>
              </p:ext>
            </p:extLst>
          </p:nvPr>
        </p:nvGraphicFramePr>
        <p:xfrm>
          <a:off x="5890053" y="445714"/>
          <a:ext cx="4592424" cy="872490"/>
        </p:xfrm>
        <a:graphic>
          <a:graphicData uri="http://schemas.openxmlformats.org/drawingml/2006/table">
            <a:tbl>
              <a:tblPr/>
              <a:tblGrid>
                <a:gridCol w="7654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54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4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654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654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540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243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Código Nuevo Deis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L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QUIRURGICA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168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Número de registros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Prom</a:t>
                      </a:r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días de Espera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Percentil (10) de días de Espera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Mediana días de Espera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Percentil (90) de días de Espera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149351" y="803728"/>
            <a:ext cx="4691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solidFill>
                  <a:srgbClr val="002060"/>
                </a:solidFill>
              </a:rPr>
              <a:t>REPORTE MINSAL AL 30 DE JUNIO 2022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0580916" y="2761861"/>
            <a:ext cx="1502228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1600" dirty="0"/>
              <a:t>PROMEDIO DIAS ESPERA PAÍS =  600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20345" y="6094488"/>
            <a:ext cx="7867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En rojo los establecimientos que tienen Resolutividad para Cirugia Menor </a:t>
            </a:r>
          </a:p>
        </p:txBody>
      </p:sp>
    </p:spTree>
    <p:extLst>
      <p:ext uri="{BB962C8B-B14F-4D97-AF65-F5344CB8AC3E}">
        <p14:creationId xmlns:p14="http://schemas.microsoft.com/office/powerpoint/2010/main" val="2958949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="" xmlns:a16="http://schemas.microsoft.com/office/drawing/2014/main" id="{06E86E0B-8AFE-490F-AE16-2405705F4E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189623"/>
              </p:ext>
            </p:extLst>
          </p:nvPr>
        </p:nvGraphicFramePr>
        <p:xfrm>
          <a:off x="191386" y="244549"/>
          <a:ext cx="11695814" cy="6390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1">
            <a:extLst>
              <a:ext uri="{FF2B5EF4-FFF2-40B4-BE49-F238E27FC236}">
                <a16:creationId xmlns="" xmlns:a16="http://schemas.microsoft.com/office/drawing/2014/main" id="{11D5ABE6-3C42-4FF7-9B5D-FF91E7739F99}"/>
              </a:ext>
            </a:extLst>
          </p:cNvPr>
          <p:cNvSpPr txBox="1"/>
          <p:nvPr/>
        </p:nvSpPr>
        <p:spPr>
          <a:xfrm>
            <a:off x="11839353" y="2094614"/>
            <a:ext cx="287079" cy="1600199"/>
          </a:xfrm>
          <a:prstGeom prst="rect">
            <a:avLst/>
          </a:prstGeom>
        </p:spPr>
        <p:txBody>
          <a:bodyPr vert="vert270"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L" sz="1100" dirty="0"/>
              <a:t>Promedio días de Espera</a:t>
            </a:r>
          </a:p>
        </p:txBody>
      </p:sp>
    </p:spTree>
    <p:extLst>
      <p:ext uri="{BB962C8B-B14F-4D97-AF65-F5344CB8AC3E}">
        <p14:creationId xmlns:p14="http://schemas.microsoft.com/office/powerpoint/2010/main" val="370730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999338"/>
              </p:ext>
            </p:extLst>
          </p:nvPr>
        </p:nvGraphicFramePr>
        <p:xfrm>
          <a:off x="1198777" y="1564402"/>
          <a:ext cx="8663446" cy="2806658"/>
        </p:xfrm>
        <a:graphic>
          <a:graphicData uri="http://schemas.openxmlformats.org/drawingml/2006/table">
            <a:tbl>
              <a:tblPr/>
              <a:tblGrid>
                <a:gridCol w="47900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46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746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805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112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7467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17913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Centro de Referencia Diagnóstico médico Osorno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200539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5347 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1078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1090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3179 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3354">
                <a:tc>
                  <a:txBody>
                    <a:bodyPr/>
                    <a:lstStyle/>
                    <a:p>
                      <a:pPr algn="l" fontAlgn="t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Centro de Salud Familiar Bahía Mansa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pPr algn="l" fontAlgn="t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Centro de Salud Familiar Entrelagos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123304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pPr algn="l" fontAlgn="t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Centro de Salud Familiar Practicante Pablo Araya (Ex Río Negro)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pPr algn="l" fontAlgn="t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Centro de Salud Familiar Puaucho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pPr algn="l" fontAlgn="t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Centro de Salud Familiar Purranque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123307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pPr algn="l" fontAlgn="t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Centro de Salud Familiar San Pablo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123305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pPr algn="l" fontAlgn="t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Hospital Base San José de Osorno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123100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7913">
                <a:tc>
                  <a:txBody>
                    <a:bodyPr/>
                    <a:lstStyle/>
                    <a:p>
                      <a:pPr algn="l" fontAlgn="t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L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Hospital de Puerto Octay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123103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651771"/>
              </p:ext>
            </p:extLst>
          </p:nvPr>
        </p:nvGraphicFramePr>
        <p:xfrm>
          <a:off x="5992048" y="844398"/>
          <a:ext cx="3870175" cy="716014"/>
        </p:xfrm>
        <a:graphic>
          <a:graphicData uri="http://schemas.openxmlformats.org/drawingml/2006/table">
            <a:tbl>
              <a:tblPr/>
              <a:tblGrid>
                <a:gridCol w="7461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18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68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312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740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310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Código Nuevo Deis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PROCEDIMIENTOS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168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Número de registros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Mamografía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Eco abdominal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F.O.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198777" y="768424"/>
            <a:ext cx="4691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solidFill>
                  <a:srgbClr val="002060"/>
                </a:solidFill>
              </a:rPr>
              <a:t>REPORTE MINSAL AL 30 DE JUNIO 2022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464325"/>
              </p:ext>
            </p:extLst>
          </p:nvPr>
        </p:nvGraphicFramePr>
        <p:xfrm>
          <a:off x="1198777" y="4514508"/>
          <a:ext cx="8800092" cy="1097280"/>
        </p:xfrm>
        <a:graphic>
          <a:graphicData uri="http://schemas.openxmlformats.org/drawingml/2006/table">
            <a:tbl>
              <a:tblPr/>
              <a:tblGrid>
                <a:gridCol w="11865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356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11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77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777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777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7778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7778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7778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l" fontAlgn="b"/>
                      <a:r>
                        <a:rPr lang="es-CL" dirty="0">
                          <a:effectLst/>
                        </a:rPr>
                        <a:t>Prestación</a:t>
                      </a:r>
                    </a:p>
                  </a:txBody>
                  <a:tcPr anchor="b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CL">
                          <a:effectLst/>
                        </a:rPr>
                        <a:t>Total</a:t>
                      </a:r>
                    </a:p>
                  </a:txBody>
                  <a:tcPr anchor="b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CL" dirty="0">
                          <a:effectLst/>
                        </a:rPr>
                        <a:t>Años</a:t>
                      </a:r>
                    </a:p>
                  </a:txBody>
                  <a:tcPr anchor="b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dirty="0">
                          <a:effectLst/>
                        </a:rPr>
                        <a:t>2016</a:t>
                      </a:r>
                    </a:p>
                  </a:txBody>
                  <a:tcPr anchor="b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>
                          <a:effectLst/>
                        </a:rPr>
                        <a:t>2017</a:t>
                      </a:r>
                    </a:p>
                  </a:txBody>
                  <a:tcPr anchor="b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dirty="0">
                          <a:effectLst/>
                        </a:rPr>
                        <a:t>2018</a:t>
                      </a:r>
                    </a:p>
                  </a:txBody>
                  <a:tcPr anchor="b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>
                          <a:effectLst/>
                        </a:rPr>
                        <a:t>2019</a:t>
                      </a:r>
                    </a:p>
                  </a:txBody>
                  <a:tcPr anchor="b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>
                          <a:effectLst/>
                        </a:rPr>
                        <a:t>2020</a:t>
                      </a:r>
                    </a:p>
                  </a:txBody>
                  <a:tcPr anchor="b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dirty="0">
                          <a:effectLst/>
                        </a:rPr>
                        <a:t>2021</a:t>
                      </a:r>
                    </a:p>
                  </a:txBody>
                  <a:tcPr anchor="b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dirty="0">
                          <a:effectLst/>
                        </a:rPr>
                        <a:t>2022</a:t>
                      </a:r>
                    </a:p>
                  </a:txBody>
                  <a:tcPr anchor="b"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s-CL" dirty="0">
                          <a:effectLst/>
                        </a:rPr>
                        <a:t>TOTAL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>
                          <a:effectLst/>
                        </a:rPr>
                        <a:t>11.846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>
                          <a:effectLst/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>
                          <a:effectLst/>
                        </a:rPr>
                        <a:t>145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>
                          <a:effectLst/>
                        </a:rPr>
                        <a:t>290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>
                          <a:effectLst/>
                        </a:rPr>
                        <a:t>839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>
                          <a:effectLst/>
                        </a:rPr>
                        <a:t>1.382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>
                          <a:effectLst/>
                        </a:rPr>
                        <a:t>3.857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L" dirty="0">
                          <a:effectLst/>
                        </a:rPr>
                        <a:t>5.332</a:t>
                      </a:r>
                    </a:p>
                  </a:txBody>
                  <a:tcPr>
                    <a:lnL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2C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416908" y="6030097"/>
            <a:ext cx="7716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En rojo los establecimientos que cuentan con EDA en Programa de Resolutividad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l="39413" t="16735" r="41301" b="6123"/>
          <a:stretch/>
        </p:blipFill>
        <p:spPr>
          <a:xfrm>
            <a:off x="5992048" y="65540"/>
            <a:ext cx="4762609" cy="672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0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="" xmlns:a16="http://schemas.microsoft.com/office/drawing/2014/main" id="{DF39112B-9619-4D74-AB26-47D9D19DEF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7494000"/>
              </p:ext>
            </p:extLst>
          </p:nvPr>
        </p:nvGraphicFramePr>
        <p:xfrm>
          <a:off x="233916" y="276447"/>
          <a:ext cx="11621386" cy="630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1">
            <a:extLst>
              <a:ext uri="{FF2B5EF4-FFF2-40B4-BE49-F238E27FC236}">
                <a16:creationId xmlns="" xmlns:a16="http://schemas.microsoft.com/office/drawing/2014/main" id="{E6B03CB6-0807-4526-8DB0-43466539048D}"/>
              </a:ext>
            </a:extLst>
          </p:cNvPr>
          <p:cNvSpPr txBox="1"/>
          <p:nvPr/>
        </p:nvSpPr>
        <p:spPr>
          <a:xfrm>
            <a:off x="11839353" y="2094614"/>
            <a:ext cx="287079" cy="1600199"/>
          </a:xfrm>
          <a:prstGeom prst="rect">
            <a:avLst/>
          </a:prstGeom>
        </p:spPr>
        <p:txBody>
          <a:bodyPr vert="vert270"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CL" sz="1100" dirty="0"/>
              <a:t>Promedio días de Espera</a:t>
            </a:r>
          </a:p>
        </p:txBody>
      </p:sp>
    </p:spTree>
    <p:extLst>
      <p:ext uri="{BB962C8B-B14F-4D97-AF65-F5344CB8AC3E}">
        <p14:creationId xmlns:p14="http://schemas.microsoft.com/office/powerpoint/2010/main" val="349685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1361</Words>
  <Application>Microsoft Office PowerPoint</Application>
  <PresentationFormat>Panorámica</PresentationFormat>
  <Paragraphs>752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Candara</vt:lpstr>
      <vt:lpstr>Times New Roman</vt:lpstr>
      <vt:lpstr>Tema de Office</vt:lpstr>
      <vt:lpstr>Reunión Comité de Lista de Espera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UAPOs</vt:lpstr>
      <vt:lpstr>UAPORRINOS</vt:lpstr>
      <vt:lpstr>Inubicables tercer y cuarto corte COMGES </vt:lpstr>
      <vt:lpstr>Propuesta de Resolución LEIQ Estrategia MINSAL-FONASA  NO GES </vt:lpstr>
      <vt:lpstr>Propuesta de Resolución LEIQ Estrategia MINSAL-FONASA 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Equipo: MXL60910ZS</dc:creator>
  <cp:lastModifiedBy>Equipo: MXL60910ZS</cp:lastModifiedBy>
  <cp:revision>23</cp:revision>
  <dcterms:created xsi:type="dcterms:W3CDTF">2022-08-17T18:53:54Z</dcterms:created>
  <dcterms:modified xsi:type="dcterms:W3CDTF">2022-08-19T12:25:59Z</dcterms:modified>
</cp:coreProperties>
</file>